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31" r:id="rId3"/>
    <p:sldId id="342" r:id="rId4"/>
    <p:sldId id="296" r:id="rId5"/>
    <p:sldId id="317" r:id="rId6"/>
    <p:sldId id="344" r:id="rId7"/>
    <p:sldId id="345" r:id="rId8"/>
    <p:sldId id="339" r:id="rId9"/>
    <p:sldId id="346" r:id="rId10"/>
    <p:sldId id="347" r:id="rId11"/>
    <p:sldId id="348" r:id="rId12"/>
    <p:sldId id="322" r:id="rId13"/>
    <p:sldId id="349" r:id="rId14"/>
    <p:sldId id="350" r:id="rId15"/>
    <p:sldId id="351" r:id="rId16"/>
    <p:sldId id="316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11A6"/>
    <a:srgbClr val="90C226"/>
    <a:srgbClr val="355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5F913-395C-4AD0-A989-8707445017F6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2A9D8-34A7-4AC2-AFEE-A4B3844D40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909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12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76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3119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1352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617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748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5851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011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264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195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32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21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70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88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718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1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2D02F-1BB3-446B-8F89-F38B7666160F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719591-679D-4375-A8DA-55D1158660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99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iln@go.olemiss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25600" y="1987140"/>
            <a:ext cx="10951003" cy="1646302"/>
          </a:xfrm>
        </p:spPr>
        <p:txBody>
          <a:bodyPr/>
          <a:lstStyle/>
          <a:p>
            <a:pPr algn="l"/>
            <a:r>
              <a:rPr lang="en-US" altLang="zh-TW" b="1" dirty="0"/>
              <a:t>Exp.16  Electrostatics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/>
              <a:t>Phys 222 Lab for Science and Engineering, University of Mississippi</a:t>
            </a:r>
          </a:p>
          <a:p>
            <a:r>
              <a:rPr lang="en-US" altLang="zh-TW" dirty="0"/>
              <a:t>TA: Kevin Yi-Wei Lin</a:t>
            </a:r>
          </a:p>
          <a:p>
            <a:r>
              <a:rPr lang="en-US" altLang="zh-TW" dirty="0"/>
              <a:t>2016/2/1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2624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4800" dirty="0"/>
              <a:t>Electrostatic Conduction</a:t>
            </a:r>
            <a:endParaRPr lang="zh-TW" altLang="en-US" sz="48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21635" y="1164967"/>
            <a:ext cx="8803095" cy="5337433"/>
          </a:xfrm>
        </p:spPr>
        <p:txBody>
          <a:bodyPr>
            <a:noAutofit/>
          </a:bodyPr>
          <a:lstStyle/>
          <a:p>
            <a:r>
              <a:rPr lang="en-US" altLang="zh-TW" sz="2800" dirty="0"/>
              <a:t>Result in charging the </a:t>
            </a:r>
            <a:r>
              <a:rPr lang="en-US" altLang="zh-TW" sz="2800" b="1" u="sng" dirty="0"/>
              <a:t>same</a:t>
            </a:r>
            <a:r>
              <a:rPr lang="en-US" altLang="zh-TW" sz="2800" dirty="0"/>
              <a:t> type of charge as the charged object</a:t>
            </a:r>
            <a:endParaRPr lang="en-US" altLang="zh-TW" sz="2600" dirty="0"/>
          </a:p>
          <a:p>
            <a:endParaRPr lang="en-US" altLang="zh-TW" sz="2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554" y="2278965"/>
            <a:ext cx="6281677" cy="4521069"/>
          </a:xfrm>
          <a:prstGeom prst="rect">
            <a:avLst/>
          </a:prstGeom>
        </p:spPr>
      </p:pic>
      <p:sp>
        <p:nvSpPr>
          <p:cNvPr id="6" name="橢圓 5"/>
          <p:cNvSpPr/>
          <p:nvPr/>
        </p:nvSpPr>
        <p:spPr>
          <a:xfrm>
            <a:off x="3327943" y="2591971"/>
            <a:ext cx="604276" cy="740393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888602" y="2128268"/>
            <a:ext cx="2812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Grounding, by hand</a:t>
            </a:r>
            <a:endParaRPr lang="zh-TW" altLang="en-US" dirty="0"/>
          </a:p>
        </p:txBody>
      </p:sp>
      <p:sp>
        <p:nvSpPr>
          <p:cNvPr id="8" name="減號 7"/>
          <p:cNvSpPr/>
          <p:nvPr/>
        </p:nvSpPr>
        <p:spPr>
          <a:xfrm>
            <a:off x="7785281" y="2485767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減號 8"/>
          <p:cNvSpPr/>
          <p:nvPr/>
        </p:nvSpPr>
        <p:spPr>
          <a:xfrm>
            <a:off x="4967571" y="2539802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減號 9"/>
          <p:cNvSpPr/>
          <p:nvPr/>
        </p:nvSpPr>
        <p:spPr>
          <a:xfrm>
            <a:off x="5502597" y="5022631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9315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4800" dirty="0"/>
              <a:t>Electrostatic Induction</a:t>
            </a:r>
            <a:endParaRPr lang="zh-TW" altLang="en-US" sz="48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21635" y="1164967"/>
            <a:ext cx="8803095" cy="5337433"/>
          </a:xfrm>
        </p:spPr>
        <p:txBody>
          <a:bodyPr>
            <a:noAutofit/>
          </a:bodyPr>
          <a:lstStyle/>
          <a:p>
            <a:r>
              <a:rPr lang="en-US" altLang="zh-TW" sz="2800" dirty="0"/>
              <a:t>Result in charging the </a:t>
            </a:r>
            <a:r>
              <a:rPr lang="en-US" altLang="zh-TW" sz="2800" b="1" u="sng" dirty="0"/>
              <a:t>opposite</a:t>
            </a:r>
            <a:r>
              <a:rPr lang="en-US" altLang="zh-TW" sz="2800" dirty="0"/>
              <a:t> type of charge to the charged object</a:t>
            </a:r>
            <a:endParaRPr lang="en-US" altLang="zh-TW" sz="2600" dirty="0"/>
          </a:p>
          <a:p>
            <a:endParaRPr lang="en-US" altLang="zh-TW" sz="2800" dirty="0"/>
          </a:p>
        </p:txBody>
      </p:sp>
      <p:pic>
        <p:nvPicPr>
          <p:cNvPr id="1026" name="Picture 2" descr="http://www.roymech.co.uk/images/electrics_9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08" y="2182577"/>
            <a:ext cx="10611492" cy="456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加號 7"/>
          <p:cNvSpPr/>
          <p:nvPr/>
        </p:nvSpPr>
        <p:spPr>
          <a:xfrm>
            <a:off x="4765426" y="251598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減號 8"/>
          <p:cNvSpPr/>
          <p:nvPr/>
        </p:nvSpPr>
        <p:spPr>
          <a:xfrm>
            <a:off x="4777101" y="4595530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減號 9"/>
          <p:cNvSpPr/>
          <p:nvPr/>
        </p:nvSpPr>
        <p:spPr>
          <a:xfrm>
            <a:off x="4219781" y="1984010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減號 10"/>
          <p:cNvSpPr/>
          <p:nvPr/>
        </p:nvSpPr>
        <p:spPr>
          <a:xfrm>
            <a:off x="7115381" y="1984010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加號 11"/>
          <p:cNvSpPr/>
          <p:nvPr/>
        </p:nvSpPr>
        <p:spPr>
          <a:xfrm>
            <a:off x="7703229" y="251598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減號 12"/>
          <p:cNvSpPr/>
          <p:nvPr/>
        </p:nvSpPr>
        <p:spPr>
          <a:xfrm>
            <a:off x="7703229" y="3927297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加號 13"/>
          <p:cNvSpPr/>
          <p:nvPr/>
        </p:nvSpPr>
        <p:spPr>
          <a:xfrm>
            <a:off x="10647162" y="251598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加號 14"/>
          <p:cNvSpPr/>
          <p:nvPr/>
        </p:nvSpPr>
        <p:spPr>
          <a:xfrm>
            <a:off x="10556278" y="4598963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887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/>
              <a:t>Experiment Outline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716259"/>
            <a:ext cx="9050866" cy="4325104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Part I: Behavior of a conductor/insulator in the presence of a charged object</a:t>
            </a:r>
          </a:p>
          <a:p>
            <a:r>
              <a:rPr lang="en-US" altLang="zh-TW" sz="3200" dirty="0"/>
              <a:t>Part II: Charging an electroscope by conduction</a:t>
            </a:r>
          </a:p>
          <a:p>
            <a:r>
              <a:rPr lang="en-US" altLang="zh-TW" sz="3200" dirty="0"/>
              <a:t>Part III: Charging an electroscope by induction</a:t>
            </a:r>
          </a:p>
          <a:p>
            <a:r>
              <a:rPr lang="en-US" altLang="zh-TW" sz="3200" dirty="0"/>
              <a:t>Part IV: Charged electroscope under the influence of flame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63411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/>
              <a:t>Notes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716259"/>
            <a:ext cx="9050866" cy="4325104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This experiment will be harder to perform with large humidity. Use hair dryer on the apparatus if necessarily</a:t>
            </a:r>
          </a:p>
          <a:p>
            <a:r>
              <a:rPr lang="en-US" altLang="zh-TW" sz="3200" dirty="0"/>
              <a:t>Ground your electroscope by hand every time you start a new experiment</a:t>
            </a:r>
          </a:p>
        </p:txBody>
      </p:sp>
    </p:spTree>
    <p:extLst>
      <p:ext uri="{BB962C8B-B14F-4D97-AF65-F5344CB8AC3E}">
        <p14:creationId xmlns:p14="http://schemas.microsoft.com/office/powerpoint/2010/main" val="2100995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8100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Data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4309" y="1422400"/>
            <a:ext cx="10014113" cy="4325104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Your are going to draw a diagram for every steps in the procedure (for step one, two diagrams), </a:t>
            </a:r>
            <a:r>
              <a:rPr lang="en-US" altLang="zh-TW" sz="3200" b="1" u="sng" dirty="0"/>
              <a:t>9</a:t>
            </a:r>
            <a:r>
              <a:rPr lang="en-US" altLang="zh-TW" sz="3200" dirty="0"/>
              <a:t> total.</a:t>
            </a:r>
          </a:p>
          <a:p>
            <a:r>
              <a:rPr lang="en-US" altLang="zh-TW" sz="3200" dirty="0"/>
              <a:t>Each diagram includes: </a:t>
            </a:r>
            <a:r>
              <a:rPr lang="en-US" altLang="zh-TW" sz="3200" b="1" dirty="0"/>
              <a:t>a) initial net charge, b) charge separation c) charge transfer d) final net charge</a:t>
            </a:r>
            <a:endParaRPr lang="zh-TW" altLang="en-US" sz="3200" b="1" dirty="0"/>
          </a:p>
          <a:p>
            <a:r>
              <a:rPr lang="en-US" altLang="zh-TW" sz="3200" dirty="0"/>
              <a:t>Before you leave show me those diagrams</a:t>
            </a:r>
          </a:p>
          <a:p>
            <a:r>
              <a:rPr lang="en-US" altLang="zh-TW" sz="3200" dirty="0"/>
              <a:t>Those above are </a:t>
            </a:r>
            <a:r>
              <a:rPr lang="en-US" altLang="zh-TW" sz="3200" b="1" dirty="0"/>
              <a:t>DATA</a:t>
            </a:r>
            <a:r>
              <a:rPr lang="en-US" altLang="zh-TW" sz="3200" dirty="0"/>
              <a:t>. Penalty for putting in result presentation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471833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10160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Result Presentation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9709" y="1094936"/>
            <a:ext cx="10014113" cy="4325104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For result presentation, write </a:t>
            </a:r>
            <a:r>
              <a:rPr lang="en-US" altLang="zh-TW" sz="3200" b="1" u="sng" dirty="0"/>
              <a:t>qualitative descriptions</a:t>
            </a:r>
            <a:r>
              <a:rPr lang="en-US" altLang="zh-TW" sz="3200" dirty="0"/>
              <a:t> for each part.</a:t>
            </a:r>
          </a:p>
          <a:p>
            <a:r>
              <a:rPr lang="en-US" altLang="zh-TW" sz="3200" dirty="0"/>
              <a:t>You can explain the mechanism behind those observed phenomenon in Discussion</a:t>
            </a:r>
          </a:p>
        </p:txBody>
      </p:sp>
    </p:spTree>
    <p:extLst>
      <p:ext uri="{BB962C8B-B14F-4D97-AF65-F5344CB8AC3E}">
        <p14:creationId xmlns:p14="http://schemas.microsoft.com/office/powerpoint/2010/main" val="3632226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1316" y="533400"/>
            <a:ext cx="10230794" cy="1320800"/>
          </a:xfrm>
        </p:spPr>
        <p:txBody>
          <a:bodyPr>
            <a:normAutofit fontScale="90000"/>
          </a:bodyPr>
          <a:lstStyle/>
          <a:p>
            <a:r>
              <a:rPr lang="en-US" altLang="zh-TW" sz="4800" dirty="0"/>
              <a:t>Procedure</a:t>
            </a:r>
            <a:br>
              <a:rPr lang="en-US" altLang="zh-TW" sz="4800" dirty="0"/>
            </a:br>
            <a:br>
              <a:rPr lang="en-US" altLang="zh-TW" sz="4800" dirty="0"/>
            </a:b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1316" y="1854200"/>
            <a:ext cx="8931102" cy="4631663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Paper scrap and pith ball</a:t>
            </a:r>
          </a:p>
          <a:p>
            <a:r>
              <a:rPr lang="en-US" altLang="zh-TW" sz="3200" dirty="0"/>
              <a:t>This lab is pretty straight forward. I’ll let you guys read it yourselves and begin!</a:t>
            </a:r>
          </a:p>
          <a:p>
            <a:r>
              <a:rPr lang="en-US" altLang="zh-TW" sz="3200" dirty="0"/>
              <a:t>If there’s anything unclear to you, just ask!</a:t>
            </a:r>
          </a:p>
          <a:p>
            <a:endParaRPr lang="en-US" altLang="zh-TW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859489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25723" cy="946245"/>
          </a:xfrm>
        </p:spPr>
        <p:txBody>
          <a:bodyPr>
            <a:normAutofit fontScale="90000"/>
          </a:bodyPr>
          <a:lstStyle/>
          <a:p>
            <a:r>
              <a:rPr lang="en-US" altLang="zh-TW" sz="6000" dirty="0"/>
              <a:t>Syllabus</a:t>
            </a:r>
            <a:br>
              <a:rPr lang="en-US" altLang="zh-TW" sz="6000" dirty="0"/>
            </a:b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737508"/>
            <a:ext cx="9572136" cy="4308450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TA: Kevin Yi-Wei Lin (</a:t>
            </a:r>
            <a:r>
              <a:rPr lang="en-US" altLang="zh-TW" sz="3200" dirty="0">
                <a:hlinkClick r:id="rId2"/>
              </a:rPr>
              <a:t>kiln@go.olemiss.edu</a:t>
            </a:r>
            <a:r>
              <a:rPr lang="en-US" altLang="zh-TW" sz="3200" dirty="0"/>
              <a:t>)</a:t>
            </a:r>
          </a:p>
          <a:p>
            <a:r>
              <a:rPr lang="en-US" altLang="zh-TW" sz="3200" dirty="0"/>
              <a:t>I’m from Taiwan! Not a native English speaker</a:t>
            </a:r>
          </a:p>
          <a:p>
            <a:r>
              <a:rPr lang="en-US" altLang="zh-TW" sz="3200" dirty="0"/>
              <a:t>Tutoring hour: Wed 9-10 @ Lewis 104</a:t>
            </a:r>
          </a:p>
          <a:p>
            <a:r>
              <a:rPr lang="en-US" altLang="zh-TW" sz="3200" dirty="0"/>
              <a:t>My PPT will be posted on Blackboard</a:t>
            </a:r>
          </a:p>
          <a:p>
            <a:r>
              <a:rPr lang="en-US" altLang="zh-TW" sz="3200" dirty="0"/>
              <a:t>Please review the lab report format</a:t>
            </a:r>
          </a:p>
          <a:p>
            <a:r>
              <a:rPr lang="en-US" altLang="zh-TW" sz="3200" dirty="0"/>
              <a:t>There’s a Final in Phys222, check the website for more info. Note that you will be tested </a:t>
            </a:r>
            <a:r>
              <a:rPr lang="en-US" altLang="zh-TW" sz="3200" u="sng" dirty="0"/>
              <a:t>individually</a:t>
            </a:r>
            <a:r>
              <a:rPr lang="en-US" altLang="zh-TW" sz="3200" dirty="0"/>
              <a:t> with written and practical test.</a:t>
            </a:r>
          </a:p>
          <a:p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94741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25723" cy="946245"/>
          </a:xfrm>
        </p:spPr>
        <p:txBody>
          <a:bodyPr>
            <a:normAutofit fontScale="90000"/>
          </a:bodyPr>
          <a:lstStyle/>
          <a:p>
            <a:r>
              <a:rPr lang="en-US" altLang="zh-TW" sz="6000" dirty="0"/>
              <a:t>Late Policy</a:t>
            </a:r>
            <a:br>
              <a:rPr lang="en-US" altLang="zh-TW" sz="6000" dirty="0"/>
            </a:b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737508"/>
            <a:ext cx="9572136" cy="4308450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Late lab reports and </a:t>
            </a:r>
            <a:r>
              <a:rPr lang="en-US" altLang="zh-TW" sz="3200" dirty="0" err="1"/>
              <a:t>prelabs</a:t>
            </a:r>
            <a:r>
              <a:rPr lang="en-US" altLang="zh-TW" sz="3200" dirty="0"/>
              <a:t> are penalized 10% per week up</a:t>
            </a:r>
          </a:p>
        </p:txBody>
      </p:sp>
    </p:spTree>
    <p:extLst>
      <p:ext uri="{BB962C8B-B14F-4D97-AF65-F5344CB8AC3E}">
        <p14:creationId xmlns:p14="http://schemas.microsoft.com/office/powerpoint/2010/main" val="148309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25723" cy="946245"/>
          </a:xfrm>
        </p:spPr>
        <p:txBody>
          <a:bodyPr>
            <a:normAutofit fontScale="90000"/>
          </a:bodyPr>
          <a:lstStyle/>
          <a:p>
            <a:r>
              <a:rPr lang="en-US" altLang="zh-TW" sz="6000" dirty="0"/>
              <a:t>Lab Report Format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737508"/>
            <a:ext cx="9203646" cy="4308450"/>
          </a:xfrm>
        </p:spPr>
        <p:txBody>
          <a:bodyPr>
            <a:noAutofit/>
          </a:bodyPr>
          <a:lstStyle/>
          <a:p>
            <a:r>
              <a:rPr lang="en-US" altLang="zh-TW" sz="4000" dirty="0"/>
              <a:t>This one is 100pts!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0086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4800" dirty="0"/>
              <a:t>Electrostatics</a:t>
            </a:r>
            <a:endParaRPr lang="zh-TW" altLang="en-US" sz="48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21635" y="1164967"/>
            <a:ext cx="9597781" cy="5337433"/>
          </a:xfrm>
        </p:spPr>
        <p:txBody>
          <a:bodyPr>
            <a:noAutofit/>
          </a:bodyPr>
          <a:lstStyle/>
          <a:p>
            <a:r>
              <a:rPr lang="en-US" altLang="zh-TW" sz="2600" dirty="0">
                <a:solidFill>
                  <a:schemeClr val="tx1"/>
                </a:solidFill>
              </a:rPr>
              <a:t>Two kinds of charged: positive(proton, glass rubbed with silk) and negative(electron, ebonite rubbed with fur)</a:t>
            </a:r>
          </a:p>
          <a:p>
            <a:r>
              <a:rPr lang="en-US" altLang="zh-TW" sz="2600" u="sng" dirty="0">
                <a:solidFill>
                  <a:schemeClr val="tx1"/>
                </a:solidFill>
              </a:rPr>
              <a:t>Slightly excess</a:t>
            </a:r>
            <a:r>
              <a:rPr lang="en-US" altLang="zh-TW" sz="2600" dirty="0">
                <a:solidFill>
                  <a:schemeClr val="tx1"/>
                </a:solidFill>
              </a:rPr>
              <a:t> of one makes an object charged</a:t>
            </a:r>
          </a:p>
          <a:p>
            <a:r>
              <a:rPr lang="en-US" altLang="zh-TW" sz="2600" dirty="0">
                <a:solidFill>
                  <a:schemeClr val="tx1"/>
                </a:solidFill>
              </a:rPr>
              <a:t>Opposites attract. And likes repel.</a:t>
            </a:r>
          </a:p>
          <a:p>
            <a:r>
              <a:rPr lang="en-US" altLang="zh-TW" sz="2600" b="1" dirty="0">
                <a:solidFill>
                  <a:schemeClr val="tx1"/>
                </a:solidFill>
              </a:rPr>
              <a:t>Charge Conservation: </a:t>
            </a:r>
            <a:r>
              <a:rPr lang="en-US" altLang="zh-TW" sz="2600" dirty="0">
                <a:solidFill>
                  <a:schemeClr val="tx1"/>
                </a:solidFill>
              </a:rPr>
              <a:t>Rather than being created or destroyed, charges are solely moved from one to another. </a:t>
            </a:r>
          </a:p>
          <a:p>
            <a:pPr lvl="1"/>
            <a:r>
              <a:rPr lang="en-US" altLang="zh-TW" sz="2600" dirty="0">
                <a:solidFill>
                  <a:schemeClr val="tx1"/>
                </a:solidFill>
              </a:rPr>
              <a:t>If you move an electron out of a neutral object, it will have one excess positive charge. The sum of charges remains the same.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pPr marL="0" lvl="1"/>
            <a:r>
              <a:rPr lang="en-US" altLang="zh-TW" sz="2600" dirty="0">
                <a:solidFill>
                  <a:schemeClr val="tx1"/>
                </a:solidFill>
              </a:rPr>
              <a:t>In regular solid, charges are transferred only by moving electrons. Atom cores are almost stationary.</a:t>
            </a:r>
          </a:p>
        </p:txBody>
      </p:sp>
      <p:sp>
        <p:nvSpPr>
          <p:cNvPr id="3" name="橢圓 2"/>
          <p:cNvSpPr/>
          <p:nvPr/>
        </p:nvSpPr>
        <p:spPr>
          <a:xfrm>
            <a:off x="9677400" y="1164967"/>
            <a:ext cx="1549400" cy="1549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加號 5"/>
          <p:cNvSpPr/>
          <p:nvPr/>
        </p:nvSpPr>
        <p:spPr>
          <a:xfrm>
            <a:off x="9918700" y="150786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減號 6"/>
          <p:cNvSpPr/>
          <p:nvPr/>
        </p:nvSpPr>
        <p:spPr>
          <a:xfrm>
            <a:off x="10355133" y="1507867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加號 9"/>
          <p:cNvSpPr/>
          <p:nvPr/>
        </p:nvSpPr>
        <p:spPr>
          <a:xfrm>
            <a:off x="10255250" y="198411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加號 11"/>
          <p:cNvSpPr/>
          <p:nvPr/>
        </p:nvSpPr>
        <p:spPr>
          <a:xfrm>
            <a:off x="9819416" y="198411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接點 8"/>
          <p:cNvCxnSpPr>
            <a:stCxn id="3" idx="4"/>
          </p:cNvCxnSpPr>
          <p:nvPr/>
        </p:nvCxnSpPr>
        <p:spPr>
          <a:xfrm>
            <a:off x="10452100" y="2714367"/>
            <a:ext cx="0" cy="17907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9677400" y="4524117"/>
            <a:ext cx="1549400" cy="1549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加號 15"/>
          <p:cNvSpPr/>
          <p:nvPr/>
        </p:nvSpPr>
        <p:spPr>
          <a:xfrm>
            <a:off x="9961433" y="510196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減號 16"/>
          <p:cNvSpPr/>
          <p:nvPr/>
        </p:nvSpPr>
        <p:spPr>
          <a:xfrm>
            <a:off x="10553699" y="5101967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630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4800" dirty="0"/>
              <a:t>Electrostatics</a:t>
            </a:r>
            <a:endParaRPr lang="zh-TW" altLang="en-US" sz="48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21635" y="1164967"/>
            <a:ext cx="9597781" cy="5337433"/>
          </a:xfrm>
        </p:spPr>
        <p:txBody>
          <a:bodyPr>
            <a:noAutofit/>
          </a:bodyPr>
          <a:lstStyle/>
          <a:p>
            <a:r>
              <a:rPr lang="en-US" altLang="zh-TW" sz="2600" dirty="0">
                <a:solidFill>
                  <a:schemeClr val="tx1"/>
                </a:solidFill>
              </a:rPr>
              <a:t>Two kinds of charged: positive(proton, glass rubbed with silk) and negative(electron, ebonite rubbed with fur)</a:t>
            </a:r>
          </a:p>
          <a:p>
            <a:r>
              <a:rPr lang="en-US" altLang="zh-TW" sz="2600" u="sng" dirty="0">
                <a:solidFill>
                  <a:schemeClr val="tx1"/>
                </a:solidFill>
              </a:rPr>
              <a:t>Slightly excess</a:t>
            </a:r>
            <a:r>
              <a:rPr lang="en-US" altLang="zh-TW" sz="2600" dirty="0">
                <a:solidFill>
                  <a:schemeClr val="tx1"/>
                </a:solidFill>
              </a:rPr>
              <a:t> of one makes an object charged</a:t>
            </a:r>
          </a:p>
          <a:p>
            <a:r>
              <a:rPr lang="en-US" altLang="zh-TW" sz="2600" dirty="0">
                <a:solidFill>
                  <a:schemeClr val="tx1"/>
                </a:solidFill>
              </a:rPr>
              <a:t>Opposites attract. And likes repel.</a:t>
            </a:r>
          </a:p>
          <a:p>
            <a:r>
              <a:rPr lang="en-US" altLang="zh-TW" sz="2600" b="1" dirty="0">
                <a:solidFill>
                  <a:schemeClr val="tx1"/>
                </a:solidFill>
              </a:rPr>
              <a:t>Charge Conservation: </a:t>
            </a:r>
            <a:r>
              <a:rPr lang="en-US" altLang="zh-TW" sz="2600" dirty="0">
                <a:solidFill>
                  <a:schemeClr val="tx1"/>
                </a:solidFill>
              </a:rPr>
              <a:t>Rather than being created or destroyed, charges are solely moved from one to another. </a:t>
            </a:r>
          </a:p>
          <a:p>
            <a:pPr lvl="1"/>
            <a:r>
              <a:rPr lang="en-US" altLang="zh-TW" sz="2600" dirty="0">
                <a:solidFill>
                  <a:schemeClr val="tx1"/>
                </a:solidFill>
              </a:rPr>
              <a:t>If you move an electron out of a neutral object, it will have one excess positive charge. The sum of charges remains the same.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pPr marL="0" lvl="1"/>
            <a:r>
              <a:rPr lang="en-US" altLang="zh-TW" sz="2600" dirty="0">
                <a:solidFill>
                  <a:schemeClr val="tx1"/>
                </a:solidFill>
              </a:rPr>
              <a:t>In regular solid, charges are transferred only by moving electrons. Atom cores are almost stationary.</a:t>
            </a:r>
          </a:p>
        </p:txBody>
      </p:sp>
      <p:sp>
        <p:nvSpPr>
          <p:cNvPr id="3" name="橢圓 2"/>
          <p:cNvSpPr/>
          <p:nvPr/>
        </p:nvSpPr>
        <p:spPr>
          <a:xfrm>
            <a:off x="9677400" y="1164967"/>
            <a:ext cx="1549400" cy="1549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加號 9"/>
          <p:cNvSpPr/>
          <p:nvPr/>
        </p:nvSpPr>
        <p:spPr>
          <a:xfrm>
            <a:off x="10255250" y="198411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加號 11"/>
          <p:cNvSpPr/>
          <p:nvPr/>
        </p:nvSpPr>
        <p:spPr>
          <a:xfrm>
            <a:off x="9819416" y="198411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接點 8"/>
          <p:cNvCxnSpPr>
            <a:stCxn id="3" idx="4"/>
          </p:cNvCxnSpPr>
          <p:nvPr/>
        </p:nvCxnSpPr>
        <p:spPr>
          <a:xfrm>
            <a:off x="10452100" y="2714367"/>
            <a:ext cx="0" cy="17907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9677400" y="4524117"/>
            <a:ext cx="1549400" cy="1549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加號 15"/>
          <p:cNvSpPr/>
          <p:nvPr/>
        </p:nvSpPr>
        <p:spPr>
          <a:xfrm>
            <a:off x="9961433" y="510196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減號 16"/>
          <p:cNvSpPr/>
          <p:nvPr/>
        </p:nvSpPr>
        <p:spPr>
          <a:xfrm>
            <a:off x="10553699" y="5101967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91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3.33333E-6 L -0.00039 3.33333E-6 C -0.00117 -0.00602 -0.00195 -0.01158 -0.0026 -0.0176 C -0.00299 -0.0213 -0.00286 -0.02547 -0.00364 -0.02917 C -0.0043 -0.03148 -0.00599 -0.03287 -0.0069 -0.03496 C -0.0082 -0.03727 -0.00911 -0.04005 -0.01029 -0.0426 C -0.01133 -0.04838 -0.0125 -0.05417 -0.01341 -0.05996 C -0.01393 -0.0625 -0.01393 -0.06528 -0.01458 -0.06783 C -0.01536 -0.07107 -0.0168 -0.07408 -0.01784 -0.07732 C -0.01862 -0.07986 -0.0194 -0.08241 -0.01992 -0.08519 C -0.02044 -0.08704 -0.02083 -0.08889 -0.02109 -0.09098 C -0.02187 -0.09607 -0.02331 -0.10648 -0.02331 -0.10648 C -0.02396 -0.11736 -0.02448 -0.12824 -0.02539 -0.13936 C -0.02552 -0.14121 -0.0263 -0.14306 -0.02643 -0.14514 C -0.0293 -0.18195 -0.02552 -0.15533 -0.02969 -0.18172 C -0.02943 -0.18889 -0.02904 -0.21343 -0.0276 -0.22431 C -0.02422 -0.25047 -0.02695 -0.22385 -0.02331 -0.24352 C -0.02226 -0.24861 -0.02239 -0.2544 -0.02109 -0.25903 C -0.01393 -0.28473 -0.02266 -0.25255 -0.01784 -0.27246 C -0.01719 -0.27523 -0.01641 -0.27778 -0.01562 -0.28033 C -0.01523 -0.28287 -0.01497 -0.28542 -0.01458 -0.28797 C -0.01393 -0.2919 -0.01237 -0.29954 -0.01237 -0.29954 C -0.01198 -0.30533 -0.01172 -0.31111 -0.01133 -0.3169 C -0.01016 -0.33311 -0.01055 -0.32361 -0.00911 -0.3382 C -0.00872 -0.34283 -0.00833 -0.34723 -0.00807 -0.35186 C -0.00742 -0.36135 -0.00703 -0.3713 -0.00586 -0.38079 C -0.0056 -0.38287 -0.00508 -0.38449 -0.00482 -0.38658 C -0.00404 -0.39167 -0.00338 -0.39676 -0.0026 -0.40209 C -0.00208 -0.40602 -0.00143 -0.41158 -0.00039 -0.41551 C 0.00013 -0.41829 0.00104 -0.42061 0.00169 -0.42338 C 0.00221 -0.42523 0.00221 -0.42732 0.00287 -0.42917 C 0.00404 -0.43311 0.00716 -0.44074 0.00716 -0.44074 C 0.0099 -0.45533 0.00625 -0.43727 0.01042 -0.45232 C 0.01094 -0.45417 0.01107 -0.45625 0.01146 -0.45811 C 0.01172 -0.45949 0.01224 -0.46065 0.01263 -0.46181 " pathEditMode="relative" ptsTypes="AAAAAAAAAAAAAAAAAAAAAAAAAAAAAAAAA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4800" dirty="0"/>
              <a:t>Electrostatics</a:t>
            </a:r>
            <a:endParaRPr lang="zh-TW" altLang="en-US" sz="48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21635" y="1164967"/>
            <a:ext cx="9597781" cy="5337433"/>
          </a:xfrm>
        </p:spPr>
        <p:txBody>
          <a:bodyPr>
            <a:noAutofit/>
          </a:bodyPr>
          <a:lstStyle/>
          <a:p>
            <a:r>
              <a:rPr lang="en-US" altLang="zh-TW" sz="2800" dirty="0">
                <a:solidFill>
                  <a:schemeClr val="tx1"/>
                </a:solidFill>
              </a:rPr>
              <a:t>Two kinds of charged: positive(proton, glass rubbed with silk) and negative(electron, ebonite rubbed with fur)</a:t>
            </a:r>
          </a:p>
          <a:p>
            <a:r>
              <a:rPr lang="en-US" altLang="zh-TW" sz="2800" u="sng" dirty="0">
                <a:solidFill>
                  <a:schemeClr val="tx1"/>
                </a:solidFill>
              </a:rPr>
              <a:t>Slightly excess</a:t>
            </a:r>
            <a:r>
              <a:rPr lang="en-US" altLang="zh-TW" sz="2800" dirty="0">
                <a:solidFill>
                  <a:schemeClr val="tx1"/>
                </a:solidFill>
              </a:rPr>
              <a:t> of one makes an object charged</a:t>
            </a:r>
          </a:p>
          <a:p>
            <a:r>
              <a:rPr lang="en-US" altLang="zh-TW" sz="2800" dirty="0">
                <a:solidFill>
                  <a:schemeClr val="tx1"/>
                </a:solidFill>
              </a:rPr>
              <a:t>Opposites attract. And likes repel.</a:t>
            </a:r>
          </a:p>
          <a:p>
            <a:r>
              <a:rPr lang="en-US" altLang="zh-TW" sz="2800" b="1" dirty="0">
                <a:solidFill>
                  <a:schemeClr val="tx1"/>
                </a:solidFill>
              </a:rPr>
              <a:t>Charge Conservation: </a:t>
            </a:r>
            <a:r>
              <a:rPr lang="en-US" altLang="zh-TW" sz="2800" dirty="0">
                <a:solidFill>
                  <a:schemeClr val="tx1"/>
                </a:solidFill>
              </a:rPr>
              <a:t>Rather than being created or destroyed, </a:t>
            </a:r>
            <a:r>
              <a:rPr lang="en-US" altLang="zh-TW" sz="2600" dirty="0">
                <a:solidFill>
                  <a:schemeClr val="tx1"/>
                </a:solidFill>
              </a:rPr>
              <a:t>charges</a:t>
            </a:r>
            <a:r>
              <a:rPr lang="en-US" altLang="zh-TW" sz="2800" dirty="0">
                <a:solidFill>
                  <a:schemeClr val="tx1"/>
                </a:solidFill>
              </a:rPr>
              <a:t> are solely moved from one to another. </a:t>
            </a:r>
          </a:p>
          <a:p>
            <a:pPr lvl="1"/>
            <a:r>
              <a:rPr lang="en-US" altLang="zh-TW" sz="2800" dirty="0">
                <a:solidFill>
                  <a:schemeClr val="tx1"/>
                </a:solidFill>
              </a:rPr>
              <a:t>If you move an electron out of a neutral object, it will have one excess positive charge. The sum of charges remains the same.</a:t>
            </a:r>
            <a:endParaRPr lang="en-US" altLang="zh-TW" sz="2800" b="1" dirty="0">
              <a:solidFill>
                <a:schemeClr val="tx1"/>
              </a:solidFill>
            </a:endParaRPr>
          </a:p>
          <a:p>
            <a:pPr marL="0" lvl="1"/>
            <a:r>
              <a:rPr lang="en-US" altLang="zh-TW" sz="2800" dirty="0">
                <a:solidFill>
                  <a:schemeClr val="tx1"/>
                </a:solidFill>
              </a:rPr>
              <a:t>In regular solid, charges are transferred only by moving electrons. Atom cores are almost stationary.</a:t>
            </a:r>
          </a:p>
        </p:txBody>
      </p:sp>
      <p:sp>
        <p:nvSpPr>
          <p:cNvPr id="3" name="橢圓 2"/>
          <p:cNvSpPr/>
          <p:nvPr/>
        </p:nvSpPr>
        <p:spPr>
          <a:xfrm>
            <a:off x="9677400" y="1164967"/>
            <a:ext cx="1549400" cy="1549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加號 9"/>
          <p:cNvSpPr/>
          <p:nvPr/>
        </p:nvSpPr>
        <p:spPr>
          <a:xfrm>
            <a:off x="10255250" y="198411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加號 11"/>
          <p:cNvSpPr/>
          <p:nvPr/>
        </p:nvSpPr>
        <p:spPr>
          <a:xfrm>
            <a:off x="9819416" y="198411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接點 8"/>
          <p:cNvCxnSpPr>
            <a:stCxn id="3" idx="4"/>
          </p:cNvCxnSpPr>
          <p:nvPr/>
        </p:nvCxnSpPr>
        <p:spPr>
          <a:xfrm>
            <a:off x="10452100" y="2714367"/>
            <a:ext cx="0" cy="17907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9677400" y="4524117"/>
            <a:ext cx="1549400" cy="1549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加號 15"/>
          <p:cNvSpPr/>
          <p:nvPr/>
        </p:nvSpPr>
        <p:spPr>
          <a:xfrm>
            <a:off x="9961433" y="510196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減號 16"/>
          <p:cNvSpPr/>
          <p:nvPr/>
        </p:nvSpPr>
        <p:spPr>
          <a:xfrm>
            <a:off x="10691084" y="1984117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575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411931" y="1296936"/>
            <a:ext cx="728869" cy="128546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4800" dirty="0"/>
              <a:t>Conductor &amp; Insulator</a:t>
            </a:r>
            <a:endParaRPr lang="zh-TW" altLang="en-US" sz="48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21635" y="1164967"/>
            <a:ext cx="9455765" cy="5337433"/>
          </a:xfrm>
        </p:spPr>
        <p:txBody>
          <a:bodyPr>
            <a:noAutofit/>
          </a:bodyPr>
          <a:lstStyle/>
          <a:p>
            <a:r>
              <a:rPr lang="en-US" altLang="zh-TW" sz="2800" dirty="0">
                <a:solidFill>
                  <a:schemeClr val="tx1"/>
                </a:solidFill>
              </a:rPr>
              <a:t>Conductor</a:t>
            </a:r>
          </a:p>
          <a:p>
            <a:pPr lvl="1"/>
            <a:r>
              <a:rPr lang="en-US" altLang="zh-TW" sz="2800" dirty="0">
                <a:solidFill>
                  <a:schemeClr val="tx1"/>
                </a:solidFill>
              </a:rPr>
              <a:t>Electrons inside are freely to move across the bulk, and also onto other object if in contact. Electric currents are allowed to flow inside.</a:t>
            </a:r>
          </a:p>
          <a:p>
            <a:pPr lvl="1"/>
            <a:r>
              <a:rPr lang="en-US" altLang="zh-TW" sz="2800" dirty="0">
                <a:solidFill>
                  <a:schemeClr val="tx1"/>
                </a:solidFill>
              </a:rPr>
              <a:t>Large charge separation/polarization can be induced </a:t>
            </a:r>
          </a:p>
          <a:p>
            <a:pPr lvl="1"/>
            <a:r>
              <a:rPr lang="en-US" altLang="zh-TW" sz="2800" dirty="0" err="1">
                <a:solidFill>
                  <a:schemeClr val="tx1"/>
                </a:solidFill>
              </a:rPr>
              <a:t>Eg</a:t>
            </a:r>
            <a:r>
              <a:rPr lang="en-US" altLang="zh-TW" sz="2800" dirty="0">
                <a:solidFill>
                  <a:schemeClr val="tx1"/>
                </a:solidFill>
              </a:rPr>
              <a:t>. Two spheres in the previous slide</a:t>
            </a:r>
            <a:endParaRPr lang="zh-TW" altLang="en-US" sz="2800" dirty="0">
              <a:solidFill>
                <a:schemeClr val="tx1"/>
              </a:solidFill>
            </a:endParaRPr>
          </a:p>
          <a:p>
            <a:r>
              <a:rPr lang="en-US" altLang="zh-TW" sz="2800" dirty="0"/>
              <a:t>Insulator</a:t>
            </a:r>
          </a:p>
          <a:p>
            <a:pPr lvl="1"/>
            <a:r>
              <a:rPr lang="en-US" altLang="zh-TW" sz="2600" dirty="0"/>
              <a:t>Electrons are localized within individual atoms. Electric current is near impossible to flow. </a:t>
            </a:r>
          </a:p>
          <a:p>
            <a:pPr lvl="1"/>
            <a:r>
              <a:rPr lang="en-US" altLang="zh-TW" sz="2600" dirty="0"/>
              <a:t>Only small electric dipoles can be induced</a:t>
            </a:r>
          </a:p>
          <a:p>
            <a:pPr lvl="1"/>
            <a:r>
              <a:rPr lang="en-US" altLang="zh-TW" sz="2600" dirty="0" err="1"/>
              <a:t>Eg</a:t>
            </a:r>
            <a:r>
              <a:rPr lang="en-US" altLang="zh-TW" sz="2600" dirty="0"/>
              <a:t>. Charged balloon on wall                          </a:t>
            </a:r>
          </a:p>
          <a:p>
            <a:endParaRPr lang="en-US" altLang="zh-TW" sz="2800" dirty="0"/>
          </a:p>
        </p:txBody>
      </p:sp>
      <p:sp>
        <p:nvSpPr>
          <p:cNvPr id="5" name="橢圓 4"/>
          <p:cNvSpPr/>
          <p:nvPr/>
        </p:nvSpPr>
        <p:spPr>
          <a:xfrm>
            <a:off x="9510245" y="1164967"/>
            <a:ext cx="1549400" cy="1549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加號 5"/>
          <p:cNvSpPr/>
          <p:nvPr/>
        </p:nvSpPr>
        <p:spPr>
          <a:xfrm>
            <a:off x="9551935" y="154596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減號 6"/>
          <p:cNvSpPr/>
          <p:nvPr/>
        </p:nvSpPr>
        <p:spPr>
          <a:xfrm>
            <a:off x="10632371" y="1545967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加號 7"/>
          <p:cNvSpPr/>
          <p:nvPr/>
        </p:nvSpPr>
        <p:spPr>
          <a:xfrm>
            <a:off x="9556736" y="193966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減號 8"/>
          <p:cNvSpPr/>
          <p:nvPr/>
        </p:nvSpPr>
        <p:spPr>
          <a:xfrm>
            <a:off x="10627570" y="1926967"/>
            <a:ext cx="397133" cy="397133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加號 9"/>
          <p:cNvSpPr/>
          <p:nvPr/>
        </p:nvSpPr>
        <p:spPr>
          <a:xfrm>
            <a:off x="11419585" y="154596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加號 10"/>
          <p:cNvSpPr/>
          <p:nvPr/>
        </p:nvSpPr>
        <p:spPr>
          <a:xfrm>
            <a:off x="11424386" y="1939667"/>
            <a:ext cx="393700" cy="393700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83" t="27910" r="12578" b="17532"/>
          <a:stretch/>
        </p:blipFill>
        <p:spPr>
          <a:xfrm rot="5400000">
            <a:off x="9179691" y="3861311"/>
            <a:ext cx="3321566" cy="25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91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3.7037E-7 L -0.02891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12656 0.0027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28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4800" dirty="0"/>
              <a:t>Gold-leaf Electroscope</a:t>
            </a:r>
            <a:endParaRPr lang="zh-TW" altLang="en-US" sz="48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21635" y="1164967"/>
            <a:ext cx="8803095" cy="5337433"/>
          </a:xfrm>
        </p:spPr>
        <p:txBody>
          <a:bodyPr>
            <a:noAutofit/>
          </a:bodyPr>
          <a:lstStyle/>
          <a:p>
            <a:r>
              <a:rPr lang="en-US" altLang="zh-TW" sz="2800" dirty="0"/>
              <a:t>Used to detect the presence of charged objects by observing the separation of leaves</a:t>
            </a:r>
          </a:p>
          <a:p>
            <a:r>
              <a:rPr lang="en-US" altLang="zh-TW" sz="2800" dirty="0"/>
              <a:t>Also can be used to determine if the charges stored inside the electroscope are the same type with foreign object.</a:t>
            </a:r>
          </a:p>
          <a:p>
            <a:pPr lvl="1"/>
            <a:r>
              <a:rPr lang="en-US" altLang="zh-TW" sz="2600" dirty="0"/>
              <a:t>Again, Opposites attract, and likes repel for the leaves                         </a:t>
            </a:r>
          </a:p>
          <a:p>
            <a:endParaRPr lang="en-US" altLang="zh-TW" sz="28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3411" y="2570705"/>
            <a:ext cx="3368589" cy="428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9845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2489</TotalTime>
  <Words>785</Words>
  <Application>Microsoft Macintosh PowerPoint</Application>
  <PresentationFormat>Widescreen</PresentationFormat>
  <Paragraphs>74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多面向</vt:lpstr>
      <vt:lpstr>Exp.16  Electrostatics</vt:lpstr>
      <vt:lpstr>Syllabus </vt:lpstr>
      <vt:lpstr>Late Policy </vt:lpstr>
      <vt:lpstr>Lab Report Format</vt:lpstr>
      <vt:lpstr>Electrostatics</vt:lpstr>
      <vt:lpstr>Electrostatics</vt:lpstr>
      <vt:lpstr>Electrostatics</vt:lpstr>
      <vt:lpstr>Conductor &amp; Insulator</vt:lpstr>
      <vt:lpstr>Gold-leaf Electroscope</vt:lpstr>
      <vt:lpstr>Electrostatic Conduction</vt:lpstr>
      <vt:lpstr>Electrostatic Induction</vt:lpstr>
      <vt:lpstr>Experiment Outline</vt:lpstr>
      <vt:lpstr>Notes</vt:lpstr>
      <vt:lpstr>Data</vt:lpstr>
      <vt:lpstr>Result Presentation</vt:lpstr>
      <vt:lpstr>Procedure  </vt:lpstr>
    </vt:vector>
  </TitlesOfParts>
  <Company>C.M.T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Exp. 1 Measurement</dc:title>
  <dc:creator>林逸瑋</dc:creator>
  <cp:lastModifiedBy>Microsoft Office User</cp:lastModifiedBy>
  <cp:revision>351</cp:revision>
  <dcterms:created xsi:type="dcterms:W3CDTF">2015-08-31T01:59:31Z</dcterms:created>
  <dcterms:modified xsi:type="dcterms:W3CDTF">2021-01-22T23:31:22Z</dcterms:modified>
</cp:coreProperties>
</file>